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91" r:id="rId4"/>
    <p:sldId id="275" r:id="rId5"/>
    <p:sldId id="277" r:id="rId6"/>
    <p:sldId id="283" r:id="rId7"/>
    <p:sldId id="278" r:id="rId8"/>
    <p:sldId id="276" r:id="rId9"/>
    <p:sldId id="285" r:id="rId10"/>
    <p:sldId id="286" r:id="rId11"/>
    <p:sldId id="281" r:id="rId12"/>
    <p:sldId id="282" r:id="rId13"/>
    <p:sldId id="292" r:id="rId14"/>
    <p:sldId id="287" r:id="rId15"/>
    <p:sldId id="290" r:id="rId16"/>
    <p:sldId id="284" r:id="rId17"/>
    <p:sldId id="280" r:id="rId18"/>
    <p:sldId id="288" r:id="rId19"/>
    <p:sldId id="289" r:id="rId20"/>
    <p:sldId id="29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7"/>
    <p:restoredTop sz="90852"/>
  </p:normalViewPr>
  <p:slideViewPr>
    <p:cSldViewPr snapToGrid="0" snapToObjects="1">
      <p:cViewPr>
        <p:scale>
          <a:sx n="130" d="100"/>
          <a:sy n="130" d="100"/>
        </p:scale>
        <p:origin x="3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8F26-8903-0A46-9FE7-28CE1EFA539D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52C4-067C-3040-BDC3-CFBC39B2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1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SDLC</a:t>
            </a:r>
            <a:r>
              <a:rPr lang="en-US" baseline="0" dirty="0" smtClean="0"/>
              <a:t> in Waterfall process was taking from 6 months to 3-4 years.  No flexibility.  Dev/implementation much behind the business needs and changes.  Customers feedback received months or years after customer requirements were gathered and defined. Customers/Business involved only in beginning and at the end of the lifecycle. Proved to fail in rapid changing business conditions nowadays.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Agile</a:t>
            </a:r>
            <a:r>
              <a:rPr lang="en-US" baseline="0" dirty="0" smtClean="0"/>
              <a:t> Development process, SDLC moved to Agile iterations, short iterative SDLC cycles (2-4 weeks). Business deliverables at the end of each SDLC iteration. Frequent customer/business feedback.  Agility and flexibility.  Business/customers involved in process regularly.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3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jko.net/specification-by-example/" TargetMode="External"/><Relationship Id="rId4" Type="http://schemas.openxmlformats.org/officeDocument/2006/relationships/hyperlink" Target="http://www.agilemanifesto.org/" TargetMode="External"/><Relationship Id="rId5" Type="http://schemas.openxmlformats.org/officeDocument/2006/relationships/hyperlink" Target="https://cucumber.io/" TargetMode="External"/><Relationship Id="rId6" Type="http://schemas.openxmlformats.org/officeDocument/2006/relationships/hyperlink" Target="https://github.com/ypencheva/czechita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azon.com/Agile-Testing-Practical-Guide-Testers/dp/032153446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vka.Pencheva@concur.com" TargetMode="External"/><Relationship Id="rId3" Type="http://schemas.openxmlformats.org/officeDocument/2006/relationships/hyperlink" Target="http://www.linkedin.com/in/ypenchev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ilemanifesto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93877" y="5192904"/>
            <a:ext cx="10113264" cy="822960"/>
          </a:xfrm>
        </p:spPr>
        <p:txBody>
          <a:bodyPr/>
          <a:lstStyle/>
          <a:p>
            <a:r>
              <a:rPr lang="en-US" sz="4400" b="1" dirty="0" smtClean="0"/>
              <a:t>Acceptance Test Driven Development</a:t>
            </a:r>
            <a:br>
              <a:rPr lang="en-US" sz="4400" b="1" dirty="0" smtClean="0"/>
            </a:br>
            <a:r>
              <a:rPr lang="en-US" sz="2400" b="1" dirty="0" smtClean="0"/>
              <a:t>Bridging the gap between Business and Development</a:t>
            </a:r>
            <a:endParaRPr lang="en-US" sz="2400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503809" y="6153037"/>
            <a:ext cx="10113264" cy="594360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2400" dirty="0" smtClean="0"/>
              <a:t>Yovka Pencheva, Concur Cloud Services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19" y="5295417"/>
            <a:ext cx="962527" cy="475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16" y="5811255"/>
            <a:ext cx="2954226" cy="922661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b="6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Behavior Driven Development (BDD</a:t>
            </a:r>
            <a:r>
              <a:rPr lang="en-US" dirty="0"/>
              <a:t>) Acceptance Test Driven Development (ATTD)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2071878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limitations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coding </a:t>
            </a:r>
            <a:r>
              <a:rPr lang="en-US" dirty="0" smtClean="0"/>
              <a:t>practice, business people/customers can not participate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developers define use cases and test cases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boundaries not clear, </a:t>
            </a:r>
            <a:r>
              <a:rPr lang="en-US" dirty="0" smtClean="0"/>
              <a:t>not business </a:t>
            </a:r>
            <a:r>
              <a:rPr lang="en-US" dirty="0" smtClean="0"/>
              <a:t>driven</a:t>
            </a:r>
            <a:r>
              <a:rPr lang="en-US" dirty="0" smtClean="0"/>
              <a:t>, can miss many edge cases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Behavior Driven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business behavior clarified up front, </a:t>
            </a:r>
            <a:r>
              <a:rPr lang="en-US" dirty="0" smtClean="0"/>
              <a:t>behavior used </a:t>
            </a:r>
            <a:r>
              <a:rPr lang="en-US" dirty="0" smtClean="0"/>
              <a:t>to drive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human language used to define behavior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brings </a:t>
            </a:r>
            <a:r>
              <a:rPr lang="en-US" dirty="0" smtClean="0"/>
              <a:t>technology and business together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behavior driven development (BDD), acceptance driven development (ATTD), specification by example, executable specs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all mean the same</a:t>
            </a:r>
          </a:p>
        </p:txBody>
      </p:sp>
    </p:spTree>
    <p:extLst>
      <p:ext uri="{BB962C8B-B14F-4D97-AF65-F5344CB8AC3E}">
        <p14:creationId xmlns:p14="http://schemas.microsoft.com/office/powerpoint/2010/main" val="3165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Backlog</a:t>
            </a:r>
            <a:br>
              <a:rPr lang="en-US" dirty="0" smtClean="0"/>
            </a:br>
            <a:r>
              <a:rPr lang="en-US" dirty="0" smtClean="0"/>
              <a:t>Themes, Epics and Stories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40" y="2108199"/>
            <a:ext cx="3798528" cy="37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16" y="2052206"/>
            <a:ext cx="10058400" cy="4023360"/>
          </a:xfrm>
        </p:spPr>
        <p:txBody>
          <a:bodyPr/>
          <a:lstStyle/>
          <a:p>
            <a:r>
              <a:rPr lang="en-US" dirty="0" smtClean="0"/>
              <a:t>User Story requires you to define every piece of requirement: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</a:t>
            </a:r>
            <a:r>
              <a:rPr lang="en-US" sz="1800" dirty="0" smtClean="0"/>
              <a:t>Who is the main stakeholder</a:t>
            </a:r>
            <a:endParaRPr lang="en-US" sz="1800" dirty="0" smtClean="0"/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What effect/functionality user wants from </a:t>
            </a:r>
            <a:r>
              <a:rPr lang="en-US" sz="1800" dirty="0" smtClean="0"/>
              <a:t>system with this requirement</a:t>
            </a:r>
            <a:endParaRPr lang="en-US" sz="1800" dirty="0" smtClean="0"/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Why, i.e. </a:t>
            </a:r>
            <a:r>
              <a:rPr lang="en-US" sz="1800" dirty="0"/>
              <a:t>w</a:t>
            </a:r>
            <a:r>
              <a:rPr lang="en-US" sz="1800" dirty="0" smtClean="0"/>
              <a:t>hat business value would user get</a:t>
            </a:r>
          </a:p>
          <a:p>
            <a:pPr>
              <a:buFont typeface="Wingdings" charset="2"/>
              <a:buChar char="q"/>
            </a:pPr>
            <a:endParaRPr lang="en-US" i="1" dirty="0" smtClean="0"/>
          </a:p>
          <a:p>
            <a:r>
              <a:rPr lang="en-US" i="1" dirty="0" smtClean="0"/>
              <a:t>As </a:t>
            </a:r>
            <a:r>
              <a:rPr lang="en-US" i="1" dirty="0"/>
              <a:t>a user of the calculator program</a:t>
            </a:r>
          </a:p>
          <a:p>
            <a:r>
              <a:rPr lang="en-US" i="1" dirty="0"/>
              <a:t>I want to have an addition method </a:t>
            </a:r>
            <a:r>
              <a:rPr lang="en-US" i="1" dirty="0" smtClean="0"/>
              <a:t>in </a:t>
            </a:r>
            <a:r>
              <a:rPr lang="en-US" i="1" dirty="0"/>
              <a:t>the program</a:t>
            </a:r>
          </a:p>
          <a:p>
            <a:r>
              <a:rPr lang="en-US" i="1" dirty="0"/>
              <a:t>So that I can add two numbers</a:t>
            </a:r>
          </a:p>
        </p:txBody>
      </p:sp>
    </p:spTree>
    <p:extLst>
      <p:ext uri="{BB962C8B-B14F-4D97-AF65-F5344CB8AC3E}">
        <p14:creationId xmlns:p14="http://schemas.microsoft.com/office/powerpoint/2010/main" val="3821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053"/>
            <a:ext cx="10058400" cy="41716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User Story requires an acceptance criteria - conditions </a:t>
            </a:r>
            <a:r>
              <a:rPr lang="en-US" dirty="0"/>
              <a:t>that a software product must satisfy to be accepted by a user, customer or other </a:t>
            </a:r>
            <a:r>
              <a:rPr lang="en-US" dirty="0" smtClean="0"/>
              <a:t>stakeholder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Gherkin syntax (GIVEN-WHEN-THEN) to define acceptance scenarios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GIVEN describes pre-requisites for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WHEN describes actual steps of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THEN describes verification that scenario requirements expectations are met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r>
              <a:rPr lang="en-US" i="1" dirty="0"/>
              <a:t>Given </a:t>
            </a:r>
            <a:r>
              <a:rPr lang="en-US" i="1" dirty="0" smtClean="0"/>
              <a:t>a calculator </a:t>
            </a:r>
            <a:r>
              <a:rPr lang="en-US" i="1" dirty="0"/>
              <a:t>has an addition </a:t>
            </a:r>
            <a:r>
              <a:rPr lang="en-US" i="1" dirty="0" smtClean="0"/>
              <a:t>method</a:t>
            </a:r>
            <a:endParaRPr lang="en-US" i="1" dirty="0"/>
          </a:p>
          <a:p>
            <a:r>
              <a:rPr lang="en-US" i="1" dirty="0"/>
              <a:t>When I</a:t>
            </a:r>
            <a:r>
              <a:rPr lang="en-US" i="1" dirty="0" smtClean="0"/>
              <a:t> </a:t>
            </a:r>
            <a:r>
              <a:rPr lang="en-US" i="1" dirty="0"/>
              <a:t>choose to add 2 numbers</a:t>
            </a:r>
          </a:p>
          <a:p>
            <a:r>
              <a:rPr lang="en-US" i="1" dirty="0"/>
              <a:t>And I</a:t>
            </a:r>
            <a:r>
              <a:rPr lang="en-US" i="1" dirty="0" smtClean="0"/>
              <a:t> </a:t>
            </a:r>
            <a:r>
              <a:rPr lang="en-US" i="1" dirty="0"/>
              <a:t>add 2 and 2</a:t>
            </a:r>
          </a:p>
          <a:p>
            <a:r>
              <a:rPr lang="en-US" i="1" dirty="0"/>
              <a:t>Then the result is 4</a:t>
            </a:r>
          </a:p>
        </p:txBody>
      </p:sp>
    </p:spTree>
    <p:extLst>
      <p:ext uri="{BB962C8B-B14F-4D97-AF65-F5344CB8AC3E}">
        <p14:creationId xmlns:p14="http://schemas.microsoft.com/office/powerpoint/2010/main" val="135342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ATTD/BDD Frameworks</a:t>
            </a:r>
            <a:br>
              <a:rPr lang="en-US" dirty="0" smtClean="0"/>
            </a:br>
            <a:r>
              <a:rPr lang="en-US" dirty="0" smtClean="0"/>
              <a:t>Cucumber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83381"/>
            <a:ext cx="10058400" cy="417161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Cucumber is open source tool/framework for </a:t>
            </a:r>
            <a:r>
              <a:rPr lang="en-US" dirty="0" smtClean="0"/>
              <a:t>ATTD/BDD</a:t>
            </a: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n-US" dirty="0" smtClean="0"/>
              <a:t>Family of </a:t>
            </a:r>
            <a:r>
              <a:rPr lang="en-US" dirty="0" smtClean="0"/>
              <a:t>ATTD/BDD </a:t>
            </a:r>
            <a:r>
              <a:rPr lang="en-US" dirty="0" smtClean="0"/>
              <a:t>tools</a:t>
            </a:r>
          </a:p>
          <a:p>
            <a:pPr lvl="1"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dirty="0" smtClean="0"/>
              <a:t>Cucumber for Ruby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Cucumber-</a:t>
            </a:r>
            <a:r>
              <a:rPr lang="en-US" dirty="0" err="1" smtClean="0"/>
              <a:t>jvm</a:t>
            </a:r>
            <a:r>
              <a:rPr lang="en-US" dirty="0" smtClean="0"/>
              <a:t>, </a:t>
            </a:r>
            <a:r>
              <a:rPr lang="en-US" dirty="0" err="1" smtClean="0"/>
              <a:t>JBehave</a:t>
            </a:r>
            <a:r>
              <a:rPr lang="en-US" dirty="0" smtClean="0"/>
              <a:t> </a:t>
            </a:r>
            <a:r>
              <a:rPr lang="en-US" dirty="0" smtClean="0"/>
              <a:t>for Java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Cucumber.js</a:t>
            </a:r>
            <a:r>
              <a:rPr lang="en-US" dirty="0" smtClean="0"/>
              <a:t> for JavaScript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SpecFlow</a:t>
            </a:r>
            <a:r>
              <a:rPr lang="en-US" dirty="0" smtClean="0"/>
              <a:t> for .NET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Lettuce for Python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Single source of truth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Merge requirements specs and tests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09" y="2268516"/>
            <a:ext cx="4411359" cy="37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ATTD with Cucumber-JVM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0" y="2139748"/>
            <a:ext cx="5427406" cy="2351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35" y="2149580"/>
            <a:ext cx="6806791" cy="38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Quadrant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74" y="1873455"/>
            <a:ext cx="6388858" cy="43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Pyramid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65" y="2013154"/>
            <a:ext cx="4412433" cy="40730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77320" y="2320412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feature/scenario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299589" y="2871020"/>
            <a:ext cx="797395" cy="28513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26133" y="3426540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story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96289" y="4689985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task level (TDD)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023735" y="4014020"/>
            <a:ext cx="1062971" cy="4075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84258" y="5344343"/>
            <a:ext cx="1262604" cy="4075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Documentation?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16" y="1963502"/>
            <a:ext cx="5764569" cy="41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 Tests as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68" y="210137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Living system documentation, only guaranteed documentation to be up to date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As long as tests run GREEN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1" y="3302410"/>
            <a:ext cx="10058400" cy="24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In Software Engineering for 15y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Programmer, Dev lead, SE lead, Test Automation lead, Test manager, Cloud Services </a:t>
            </a:r>
            <a:r>
              <a:rPr lang="en-US" dirty="0"/>
              <a:t>D</a:t>
            </a:r>
            <a:r>
              <a:rPr lang="en-US" dirty="0" smtClean="0"/>
              <a:t>ev manager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Passionate about continuous delivery, continuous deployment, testing in production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Passionate about cycling and beer-</a:t>
            </a:r>
            <a:r>
              <a:rPr lang="en-US" dirty="0" err="1" smtClean="0"/>
              <a:t>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80" y="3565877"/>
            <a:ext cx="2990235" cy="24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748" y="4071177"/>
            <a:ext cx="3186841" cy="19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Agile Testing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Specification by Example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Agile Manifesto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Cucumber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github.com/ypencheva/czechitas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155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Email: </a:t>
            </a:r>
            <a:r>
              <a:rPr lang="en-US" dirty="0" smtClean="0">
                <a:hlinkClick r:id="rId2"/>
              </a:rPr>
              <a:t>Yovka.Pencheva@concur.com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LinkedIn: </a:t>
            </a:r>
            <a:r>
              <a:rPr lang="en-US" dirty="0" smtClean="0">
                <a:hlinkClick r:id="rId3"/>
              </a:rPr>
              <a:t>www.linkedin.com/in/ypencheva</a:t>
            </a:r>
            <a:r>
              <a:rPr lang="en-US" dirty="0" smtClean="0"/>
              <a:t>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6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003054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Software Development Lifecycle (SDLC)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Waterfall, Communication Gap Between Business and Development, Agile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Development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Test Driven Development (TDD)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Acceptance Test Driven Development (ATTD), Behavior Driven Development (BDD)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Frameworks (Cucumber), Hands on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Pyramid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Quadrant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Tests as living system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Lifecycle (SDLC)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6" y="1927119"/>
            <a:ext cx="4156590" cy="41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Waterfall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0" y="2005778"/>
            <a:ext cx="6472905" cy="3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Gap Between Business and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08" y="2356258"/>
            <a:ext cx="8877054" cy="35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Agile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49" y="2689528"/>
            <a:ext cx="7615904" cy="3161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38" y="1809131"/>
            <a:ext cx="2160642" cy="2160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121008" y="2617757"/>
            <a:ext cx="648930" cy="3965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Agile manifesto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Short SDLC iterations – plan, design, code, test, deploy and maintain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Whole team collaboration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Test </a:t>
            </a:r>
            <a:r>
              <a:rPr lang="en-US" dirty="0"/>
              <a:t>and deploy features as they are </a:t>
            </a:r>
            <a:r>
              <a:rPr lang="en-US" dirty="0" smtClean="0"/>
              <a:t>coded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Customer/business people participation and involvement in each iteration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Deliver business value in each iteration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Inspect, adapt and adjust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 Practices</a:t>
            </a:r>
            <a:br>
              <a:rPr lang="en-US" dirty="0" smtClean="0"/>
            </a:br>
            <a:r>
              <a:rPr lang="en-US" dirty="0" smtClean="0"/>
              <a:t>Test Driven Development (TDD)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(TDD). Unit testing.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first write an unit test, </a:t>
            </a:r>
            <a:r>
              <a:rPr lang="en-US" dirty="0" smtClean="0"/>
              <a:t>test fails </a:t>
            </a:r>
            <a:r>
              <a:rPr lang="en-US" dirty="0" smtClean="0"/>
              <a:t>in beginning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write code to implement the </a:t>
            </a:r>
            <a:r>
              <a:rPr lang="en-US" dirty="0" smtClean="0"/>
              <a:t>unit/function/method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run the test, test should pass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refactor, use tests as safety net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Extreme programming. </a:t>
            </a:r>
            <a:r>
              <a:rPr lang="en-US" dirty="0"/>
              <a:t>P</a:t>
            </a:r>
            <a:r>
              <a:rPr lang="en-US" dirty="0" smtClean="0"/>
              <a:t>air programming.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two engineers working on one workstation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code reviews and feedback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33" y="2235200"/>
            <a:ext cx="3193026" cy="3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1138</TotalTime>
  <Words>752</Words>
  <Application>Microsoft Macintosh PowerPoint</Application>
  <PresentationFormat>Widescreen</PresentationFormat>
  <Paragraphs>116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</vt:lpstr>
      <vt:lpstr>Retrospect</vt:lpstr>
      <vt:lpstr>Acceptance Test Driven Development Bridging the gap between Business and Development</vt:lpstr>
      <vt:lpstr>About Me</vt:lpstr>
      <vt:lpstr>Agenda</vt:lpstr>
      <vt:lpstr>Software Development Lifecycle (SDLC)</vt:lpstr>
      <vt:lpstr>SDLC Waterfall</vt:lpstr>
      <vt:lpstr>Communication Gap Between Business and Development</vt:lpstr>
      <vt:lpstr>SDLC Agile</vt:lpstr>
      <vt:lpstr>Agile Development</vt:lpstr>
      <vt:lpstr>Agile Development Practices Test Driven Development (TDD)</vt:lpstr>
      <vt:lpstr> Behavior Driven Development (BDD) Acceptance Test Driven Development (ATTD)</vt:lpstr>
      <vt:lpstr>Agile Backlog Themes, Epics and Stories</vt:lpstr>
      <vt:lpstr>Agile Story</vt:lpstr>
      <vt:lpstr>Acceptance Criteria</vt:lpstr>
      <vt:lpstr>ATTD/BDD Frameworks Cucumber</vt:lpstr>
      <vt:lpstr>ATTD with Cucumber-JVM</vt:lpstr>
      <vt:lpstr>Agile Testing Quadrant</vt:lpstr>
      <vt:lpstr>Agile Testing Pyramid</vt:lpstr>
      <vt:lpstr>Where is Documentation?</vt:lpstr>
      <vt:lpstr>ATTD Tests as Documentation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Yovka Pencheva</dc:creator>
  <cp:lastModifiedBy>Yovka Pencheva</cp:lastModifiedBy>
  <cp:revision>102</cp:revision>
  <dcterms:created xsi:type="dcterms:W3CDTF">2016-03-20T16:07:24Z</dcterms:created>
  <dcterms:modified xsi:type="dcterms:W3CDTF">2016-06-02T15:54:15Z</dcterms:modified>
</cp:coreProperties>
</file>